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3"/>
  </p:notesMasterIdLst>
  <p:handoutMasterIdLst>
    <p:handoutMasterId r:id="rId14"/>
  </p:handoutMasterIdLst>
  <p:sldIdLst>
    <p:sldId id="341" r:id="rId5"/>
    <p:sldId id="2147310868" r:id="rId6"/>
    <p:sldId id="2147310850" r:id="rId7"/>
    <p:sldId id="2147310864" r:id="rId8"/>
    <p:sldId id="2147310867" r:id="rId9"/>
    <p:sldId id="2147310866" r:id="rId10"/>
    <p:sldId id="259" r:id="rId11"/>
    <p:sldId id="2147310863" r:id="rId1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00FF"/>
    <a:srgbClr val="FFFFFF"/>
    <a:srgbClr val="008000"/>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36" autoAdjust="0"/>
    <p:restoredTop sz="94648" autoAdjust="0"/>
  </p:normalViewPr>
  <p:slideViewPr>
    <p:cSldViewPr snapToGrid="0">
      <p:cViewPr varScale="1">
        <p:scale>
          <a:sx n="95" d="100"/>
          <a:sy n="95" d="100"/>
        </p:scale>
        <p:origin x="91" y="3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1</a:t>
            </a:fld>
            <a:endParaRPr lang="en-GB" altLang="en-US"/>
          </a:p>
        </p:txBody>
      </p:sp>
    </p:spTree>
    <p:extLst>
      <p:ext uri="{BB962C8B-B14F-4D97-AF65-F5344CB8AC3E}">
        <p14:creationId xmlns:p14="http://schemas.microsoft.com/office/powerpoint/2010/main" val="30675135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2</a:t>
            </a:fld>
            <a:endParaRPr lang="en-GB" altLang="en-US"/>
          </a:p>
        </p:txBody>
      </p:sp>
    </p:spTree>
    <p:extLst>
      <p:ext uri="{BB962C8B-B14F-4D97-AF65-F5344CB8AC3E}">
        <p14:creationId xmlns:p14="http://schemas.microsoft.com/office/powerpoint/2010/main" val="21260263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000"/>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pic>
        <p:nvPicPr>
          <p:cNvPr id="2" name="Picture 1">
            <a:extLst>
              <a:ext uri="{FF2B5EF4-FFF2-40B4-BE49-F238E27FC236}">
                <a16:creationId xmlns:a16="http://schemas.microsoft.com/office/drawing/2014/main" id="{92AEEAE2-4198-4C1C-A0FF-CB1CEB95E059}"/>
              </a:ext>
            </a:extLst>
          </p:cNvPr>
          <p:cNvPicPr>
            <a:picLocks noChangeAspect="1"/>
          </p:cNvPicPr>
          <p:nvPr userDrawn="1"/>
        </p:nvPicPr>
        <p:blipFill>
          <a:blip r:embed="rId5" cstate="print"/>
          <a:srcRect/>
          <a:stretch>
            <a:fillRect/>
          </a:stretch>
        </p:blipFill>
        <p:spPr bwMode="auto">
          <a:xfrm>
            <a:off x="9867900" y="476250"/>
            <a:ext cx="1408113" cy="81915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550416" y="1654139"/>
            <a:ext cx="11336784" cy="1994584"/>
          </a:xfrm>
        </p:spPr>
        <p:txBody>
          <a:bodyPr/>
          <a:lstStyle/>
          <a:p>
            <a:pPr algn="ctr" eaLnBrk="1" hangingPunct="1"/>
            <a:r>
              <a:rPr lang="en-US" sz="4400" b="1" cap="all" spc="150" dirty="0">
                <a:effectLst/>
                <a:latin typeface="+mj-lt"/>
                <a:ea typeface="DengXian Light" panose="02010600030101010101" pitchFamily="2" charset="-122"/>
                <a:cs typeface="Times New Roman" panose="02020603050405020304" pitchFamily="18" charset="0"/>
              </a:rPr>
              <a:t>beyond 5g ai-Enabled Security and Resilience (BASIL) framework</a:t>
            </a:r>
            <a:endParaRPr lang="en-GB" altLang="en-US" sz="44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843468" y="4276749"/>
            <a:ext cx="8783417" cy="2288438"/>
          </a:xfrm>
        </p:spPr>
        <p:txBody>
          <a:bodyPr/>
          <a:lstStyle/>
          <a:p>
            <a:pPr marL="0" marR="0" indent="0">
              <a:spcBef>
                <a:spcPts val="0"/>
              </a:spcBef>
              <a:spcAft>
                <a:spcPts val="0"/>
              </a:spcAft>
              <a:buNone/>
            </a:pPr>
            <a:r>
              <a:rPr lang="en-US" sz="2400" b="1" dirty="0">
                <a:effectLst/>
                <a:ea typeface="Calibri" panose="020F0502020204030204" pitchFamily="34" charset="0"/>
              </a:rPr>
              <a:t>3GPP TSG SA2 #160 Ad Hoc e-meeting</a:t>
            </a:r>
            <a:endParaRPr lang="en-US" sz="2400" dirty="0">
              <a:effectLst/>
              <a:ea typeface="Calibri" panose="020F0502020204030204" pitchFamily="34" charset="0"/>
            </a:endParaRPr>
          </a:p>
          <a:p>
            <a:pPr marL="0" marR="0" indent="0">
              <a:spcBef>
                <a:spcPts val="0"/>
              </a:spcBef>
              <a:spcAft>
                <a:spcPts val="0"/>
              </a:spcAft>
              <a:buNone/>
            </a:pPr>
            <a:r>
              <a:rPr lang="en-US" sz="2400" b="1" dirty="0">
                <a:effectLst/>
                <a:ea typeface="Calibri" panose="020F0502020204030204" pitchFamily="34" charset="0"/>
              </a:rPr>
              <a:t>January 22 – 29, 2024</a:t>
            </a:r>
            <a:endParaRPr lang="en-US" sz="2400" dirty="0">
              <a:effectLst/>
              <a:ea typeface="Calibri" panose="020F0502020204030204" pitchFamily="34" charset="0"/>
            </a:endParaRPr>
          </a:p>
          <a:p>
            <a:pPr marL="0" marR="0" indent="0">
              <a:spcBef>
                <a:spcPts val="0"/>
              </a:spcBef>
              <a:spcAft>
                <a:spcPts val="0"/>
              </a:spcAft>
              <a:buNone/>
            </a:pPr>
            <a:r>
              <a:rPr lang="fr-FR" sz="2400" b="1" dirty="0">
                <a:effectLst/>
                <a:ea typeface="Calibri" panose="020F0502020204030204" pitchFamily="34" charset="0"/>
              </a:rPr>
              <a:t>Agenda Item: </a:t>
            </a:r>
            <a:r>
              <a:rPr lang="en-US" sz="2400" b="1" dirty="0">
                <a:effectLst/>
                <a:ea typeface="Calibri" panose="020F0502020204030204" pitchFamily="34" charset="0"/>
              </a:rPr>
              <a:t>19.15</a:t>
            </a:r>
            <a:endParaRPr lang="en-US" sz="2400" dirty="0">
              <a:effectLst/>
              <a:ea typeface="Calibri" panose="020F0502020204030204" pitchFamily="34" charset="0"/>
            </a:endParaRPr>
          </a:p>
          <a:p>
            <a:pPr marL="0" marR="0" indent="0">
              <a:spcBef>
                <a:spcPts val="0"/>
              </a:spcBef>
              <a:spcAft>
                <a:spcPts val="0"/>
              </a:spcAft>
              <a:buNone/>
            </a:pPr>
            <a:r>
              <a:rPr lang="fr-FR" sz="2400" b="1" dirty="0">
                <a:effectLst/>
                <a:ea typeface="Calibri" panose="020F0502020204030204" pitchFamily="34" charset="0"/>
              </a:rPr>
              <a:t>TDOC#: S2-2400100</a:t>
            </a:r>
          </a:p>
          <a:p>
            <a:pPr marL="0" marR="0" indent="0">
              <a:spcBef>
                <a:spcPts val="0"/>
              </a:spcBef>
              <a:spcAft>
                <a:spcPts val="0"/>
              </a:spcAft>
              <a:buNone/>
            </a:pPr>
            <a:r>
              <a:rPr lang="fr-FR" sz="2400" b="1" dirty="0">
                <a:effectLst/>
                <a:ea typeface="Calibri" panose="020F0502020204030204" pitchFamily="34" charset="0"/>
              </a:rPr>
              <a:t>For: Discussion</a:t>
            </a:r>
            <a:endParaRPr lang="en-US" sz="2400" dirty="0">
              <a:effectLst/>
              <a:ea typeface="Calibri" panose="020F0502020204030204" pitchFamily="34" charset="0"/>
            </a:endParaRPr>
          </a:p>
          <a:p>
            <a:pPr marL="0" marR="0" indent="0">
              <a:spcBef>
                <a:spcPts val="0"/>
              </a:spcBef>
              <a:spcAft>
                <a:spcPts val="0"/>
              </a:spcAft>
              <a:buNone/>
            </a:pPr>
            <a:r>
              <a:rPr lang="fr-FR" sz="2400" b="1" dirty="0">
                <a:effectLst/>
                <a:ea typeface="Calibri" panose="020F0502020204030204" pitchFamily="34" charset="0"/>
              </a:rPr>
              <a:t>Source: Dell Technologies, </a:t>
            </a:r>
            <a:r>
              <a:rPr lang="fr-FR" sz="2400" b="1" dirty="0" err="1">
                <a:effectLst/>
                <a:ea typeface="Calibri" panose="020F0502020204030204" pitchFamily="34" charset="0"/>
              </a:rPr>
              <a:t>Defense</a:t>
            </a:r>
            <a:r>
              <a:rPr lang="fr-FR" sz="2400" b="1" dirty="0">
                <a:effectLst/>
                <a:ea typeface="Calibri" panose="020F0502020204030204" pitchFamily="34" charset="0"/>
              </a:rPr>
              <a:t> Information Systems Agency</a:t>
            </a:r>
            <a:r>
              <a:rPr lang="fr-FR" sz="2400" b="1" dirty="0">
                <a:ea typeface="Calibri" panose="020F0502020204030204" pitchFamily="34" charset="0"/>
              </a:rPr>
              <a:t> EM</a:t>
            </a:r>
            <a:r>
              <a:rPr lang="fr-FR" sz="2400" b="1" dirty="0">
                <a:effectLst/>
                <a:ea typeface="Calibri" panose="020F0502020204030204" pitchFamily="34" charset="0"/>
              </a:rPr>
              <a:t>, </a:t>
            </a:r>
            <a:r>
              <a:rPr lang="en-US" sz="2400" b="1" dirty="0">
                <a:effectLst/>
                <a:ea typeface="Calibri" panose="020F0502020204030204" pitchFamily="34" charset="0"/>
              </a:rPr>
              <a:t>The MITRE Corporation</a:t>
            </a:r>
            <a:endParaRPr lang="en-US" sz="2400" dirty="0">
              <a:effectLst/>
              <a:ea typeface="Calibri" panose="020F0502020204030204" pitchFamily="34" charset="0"/>
            </a:endParaRPr>
          </a:p>
          <a:p>
            <a:pPr marL="0" indent="0" algn="ctr" eaLnBrk="1" hangingPunct="1">
              <a:buFontTx/>
              <a:buNone/>
            </a:pPr>
            <a:endParaRPr lang="en-GB" altLang="en-US" dirty="0"/>
          </a:p>
        </p:txBody>
      </p:sp>
      <p:sp>
        <p:nvSpPr>
          <p:cNvPr id="2" name="文本框 1">
            <a:extLst>
              <a:ext uri="{FF2B5EF4-FFF2-40B4-BE49-F238E27FC236}">
                <a16:creationId xmlns:a16="http://schemas.microsoft.com/office/drawing/2014/main" id="{0923B230-4FE2-C035-D8C9-8DE8326166EB}"/>
              </a:ext>
            </a:extLst>
          </p:cNvPr>
          <p:cNvSpPr txBox="1"/>
          <p:nvPr/>
        </p:nvSpPr>
        <p:spPr>
          <a:xfrm>
            <a:off x="43815" y="56515"/>
            <a:ext cx="4265295" cy="523220"/>
          </a:xfrm>
          <a:prstGeom prst="rect">
            <a:avLst/>
          </a:prstGeom>
          <a:noFill/>
        </p:spPr>
        <p:txBody>
          <a:bodyPr wrap="square" rtlCol="0">
            <a:spAutoFit/>
          </a:bodyPr>
          <a:lstStyle/>
          <a:p>
            <a:pPr eaLnBrk="1" hangingPunct="1">
              <a:defRPr/>
            </a:pPr>
            <a:r>
              <a:rPr lang="sv-SE" altLang="en-US" sz="1400" b="1" dirty="0">
                <a:latin typeface="Arial "/>
              </a:rPr>
              <a:t>TSG SA2 #160 Ad Hoc e-meeting	</a:t>
            </a:r>
          </a:p>
          <a:p>
            <a:pPr eaLnBrk="1" hangingPunct="1">
              <a:defRPr/>
            </a:pPr>
            <a:r>
              <a:rPr lang="fi-FI" altLang="en-US" sz="1400" b="1" dirty="0">
                <a:latin typeface="Arial "/>
              </a:rPr>
              <a:t>January 22 – 29, 2024</a:t>
            </a:r>
            <a:endParaRPr lang="sv-SE" altLang="en-US" sz="1400" b="1" dirty="0">
              <a:latin typeface="Arial "/>
            </a:endParaRPr>
          </a:p>
        </p:txBody>
      </p:sp>
      <p:sp>
        <p:nvSpPr>
          <p:cNvPr id="3" name="文本框 2">
            <a:extLst>
              <a:ext uri="{FF2B5EF4-FFF2-40B4-BE49-F238E27FC236}">
                <a16:creationId xmlns:a16="http://schemas.microsoft.com/office/drawing/2014/main" id="{FB97EAC0-3222-6104-0B97-00026FA8F727}"/>
              </a:ext>
            </a:extLst>
          </p:cNvPr>
          <p:cNvSpPr txBox="1"/>
          <p:nvPr/>
        </p:nvSpPr>
        <p:spPr>
          <a:xfrm>
            <a:off x="9967595" y="83185"/>
            <a:ext cx="1518285" cy="307777"/>
          </a:xfrm>
          <a:prstGeom prst="rect">
            <a:avLst/>
          </a:prstGeom>
          <a:noFill/>
        </p:spPr>
        <p:txBody>
          <a:bodyPr wrap="square" rtlCol="0">
            <a:spAutoFit/>
          </a:bodyPr>
          <a:lstStyle/>
          <a:p>
            <a:pPr algn="r" eaLnBrk="1" hangingPunct="1">
              <a:defRPr/>
            </a:pPr>
            <a:r>
              <a:rPr lang="sv-SE" altLang="en-US" sz="1400" b="1">
                <a:solidFill>
                  <a:srgbClr val="0000FF"/>
                </a:solidFill>
                <a:latin typeface="Arial "/>
              </a:rPr>
              <a:t>S2-2400100</a:t>
            </a:r>
            <a:endParaRPr lang="sv-SE" altLang="en-US" sz="1400" b="1" dirty="0">
              <a:solidFill>
                <a:srgbClr val="0000FF"/>
              </a:solidFill>
              <a:latin typeface="Arial "/>
            </a:endParaRP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9556EB-2E93-52EF-7DCE-FBEA5B355770}"/>
              </a:ext>
            </a:extLst>
          </p:cNvPr>
          <p:cNvSpPr>
            <a:spLocks noGrp="1"/>
          </p:cNvSpPr>
          <p:nvPr>
            <p:ph type="title"/>
          </p:nvPr>
        </p:nvSpPr>
        <p:spPr/>
        <p:txBody>
          <a:bodyPr/>
          <a:lstStyle/>
          <a:p>
            <a:r>
              <a:rPr lang="en-US" dirty="0"/>
              <a:t>What are the issues within 5G “Security”?</a:t>
            </a:r>
          </a:p>
        </p:txBody>
      </p:sp>
      <p:sp>
        <p:nvSpPr>
          <p:cNvPr id="3" name="Content Placeholder 2">
            <a:extLst>
              <a:ext uri="{FF2B5EF4-FFF2-40B4-BE49-F238E27FC236}">
                <a16:creationId xmlns:a16="http://schemas.microsoft.com/office/drawing/2014/main" id="{DC9B610F-4238-2DBD-B0F2-3FC1520E1C96}"/>
              </a:ext>
            </a:extLst>
          </p:cNvPr>
          <p:cNvSpPr>
            <a:spLocks noGrp="1"/>
          </p:cNvSpPr>
          <p:nvPr>
            <p:ph idx="1"/>
          </p:nvPr>
        </p:nvSpPr>
        <p:spPr/>
        <p:txBody>
          <a:bodyPr/>
          <a:lstStyle/>
          <a:p>
            <a:r>
              <a:rPr lang="en-US" dirty="0"/>
              <a:t>Today’s 5G security network faces a critical challenge with the absence of a robust threat detection mechanism. </a:t>
            </a:r>
          </a:p>
          <a:p>
            <a:r>
              <a:rPr lang="en-US" dirty="0"/>
              <a:t>Many security threats and vulnerabilities are detected through manual detection process or primitive ML schemes which are not only resource-intensive but also deficient in accuracy.</a:t>
            </a:r>
          </a:p>
          <a:p>
            <a:r>
              <a:rPr lang="en-US" dirty="0"/>
              <a:t>It also needs extensive personnel training and expertise to be able to catch up with the rapidly evolving threat landscape, making network vulnerable to sophisticated attacks.</a:t>
            </a:r>
          </a:p>
          <a:p>
            <a:r>
              <a:rPr lang="en-US" dirty="0"/>
              <a:t>To address this gap, there is a need to equip AI-enabled threat detection and active mitigation framework on top of 5G capabilities. Hence, the BASIL framework.</a:t>
            </a:r>
          </a:p>
          <a:p>
            <a:endParaRPr lang="en-US" dirty="0"/>
          </a:p>
        </p:txBody>
      </p:sp>
    </p:spTree>
    <p:extLst>
      <p:ext uri="{BB962C8B-B14F-4D97-AF65-F5344CB8AC3E}">
        <p14:creationId xmlns:p14="http://schemas.microsoft.com/office/powerpoint/2010/main" val="2700611876"/>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CAA192-E0AF-E6C3-5A90-10C8DB095742}"/>
              </a:ext>
            </a:extLst>
          </p:cNvPr>
          <p:cNvSpPr>
            <a:spLocks noGrp="1"/>
          </p:cNvSpPr>
          <p:nvPr>
            <p:ph type="title"/>
          </p:nvPr>
        </p:nvSpPr>
        <p:spPr/>
        <p:txBody>
          <a:bodyPr/>
          <a:lstStyle/>
          <a:p>
            <a:r>
              <a:rPr lang="en-US" dirty="0"/>
              <a:t>Beyond 5G AI-Enabled Security and Resilience (BASIL) Framework</a:t>
            </a:r>
          </a:p>
        </p:txBody>
      </p:sp>
      <p:sp>
        <p:nvSpPr>
          <p:cNvPr id="3" name="Content Placeholder 2">
            <a:extLst>
              <a:ext uri="{FF2B5EF4-FFF2-40B4-BE49-F238E27FC236}">
                <a16:creationId xmlns:a16="http://schemas.microsoft.com/office/drawing/2014/main" id="{564E2C06-15A8-DD2A-0349-7ADEB0692794}"/>
              </a:ext>
            </a:extLst>
          </p:cNvPr>
          <p:cNvSpPr>
            <a:spLocks noGrp="1"/>
          </p:cNvSpPr>
          <p:nvPr>
            <p:ph idx="1"/>
          </p:nvPr>
        </p:nvSpPr>
        <p:spPr/>
        <p:txBody>
          <a:bodyPr>
            <a:normAutofit/>
          </a:bodyPr>
          <a:lstStyle/>
          <a:p>
            <a:r>
              <a:rPr lang="en-US" dirty="0"/>
              <a:t>BASIL envisions an AI-enabled threat detection and active mitigation framework on top of 5G capabilities such as network automation (ENA) architecture and Network Data Analytics Function (NWDAF). BASIL leverages existing industry 5G threat vectors databases.</a:t>
            </a:r>
          </a:p>
          <a:p>
            <a:r>
              <a:rPr lang="en-US" dirty="0"/>
              <a:t>BASIL focuses on utilizing comprehensively trained AI/ML models to detect and predict the threats with high precision.</a:t>
            </a:r>
          </a:p>
          <a:p>
            <a:r>
              <a:rPr lang="en-US" dirty="0"/>
              <a:t>BASIL aims to conform to protocols of 3GPP standards to provide additional capabilities in threat detection, classification and mitigation as well as resilience.</a:t>
            </a:r>
          </a:p>
        </p:txBody>
      </p:sp>
    </p:spTree>
    <p:extLst>
      <p:ext uri="{BB962C8B-B14F-4D97-AF65-F5344CB8AC3E}">
        <p14:creationId xmlns:p14="http://schemas.microsoft.com/office/powerpoint/2010/main" val="3412629531"/>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29A949-3AD5-19D6-0624-DFCD31E71694}"/>
              </a:ext>
            </a:extLst>
          </p:cNvPr>
          <p:cNvSpPr>
            <a:spLocks noGrp="1"/>
          </p:cNvSpPr>
          <p:nvPr>
            <p:ph type="title"/>
          </p:nvPr>
        </p:nvSpPr>
        <p:spPr/>
        <p:txBody>
          <a:bodyPr/>
          <a:lstStyle/>
          <a:p>
            <a:r>
              <a:rPr lang="en-US" dirty="0"/>
              <a:t>Current NWDAF Capabilities (R-18 TS 23.288*)</a:t>
            </a:r>
          </a:p>
        </p:txBody>
      </p:sp>
      <p:sp>
        <p:nvSpPr>
          <p:cNvPr id="3" name="Content Placeholder 2">
            <a:extLst>
              <a:ext uri="{FF2B5EF4-FFF2-40B4-BE49-F238E27FC236}">
                <a16:creationId xmlns:a16="http://schemas.microsoft.com/office/drawing/2014/main" id="{570B1EE9-9FAA-47D8-CBBA-CCF9A5D16AD7}"/>
              </a:ext>
            </a:extLst>
          </p:cNvPr>
          <p:cNvSpPr>
            <a:spLocks noGrp="1"/>
          </p:cNvSpPr>
          <p:nvPr>
            <p:ph idx="1"/>
          </p:nvPr>
        </p:nvSpPr>
        <p:spPr/>
        <p:txBody>
          <a:bodyPr/>
          <a:lstStyle/>
          <a:p>
            <a:r>
              <a:rPr lang="en-US" sz="2000" b="1" dirty="0"/>
              <a:t>Data Analytics</a:t>
            </a:r>
            <a:r>
              <a:rPr lang="en-US" sz="2000" dirty="0"/>
              <a:t>: NWDAF standardizes network analytics data to be collected in real-time. The data can be leveraged by network functions (NFs) and Operation, Administration, and Maintenance (OAM) as analytics consumers to support network performance optimization, service orchestration, and service quality enhancement. See slide 6 for the data that can be collected.</a:t>
            </a:r>
          </a:p>
          <a:p>
            <a:r>
              <a:rPr lang="en-US" sz="2000" b="1" dirty="0"/>
              <a:t>Architecture and Design</a:t>
            </a:r>
            <a:r>
              <a:rPr lang="en-US" sz="2000" dirty="0"/>
              <a:t>: It outlines the architectural design of NWDAF and how it interfaces with other network components.</a:t>
            </a:r>
          </a:p>
          <a:p>
            <a:r>
              <a:rPr lang="en-US" sz="2000" b="1" dirty="0"/>
              <a:t>Data Collection and Processing</a:t>
            </a:r>
            <a:r>
              <a:rPr lang="en-US" sz="2000" dirty="0"/>
              <a:t>: It collects a wide range of network data, processes, and analyzes it to provide insights for network optimization.</a:t>
            </a:r>
          </a:p>
          <a:p>
            <a:r>
              <a:rPr lang="en-US" sz="2000" b="1" dirty="0"/>
              <a:t>Interaction with Network Functions</a:t>
            </a:r>
            <a:r>
              <a:rPr lang="en-US" sz="2000" dirty="0"/>
              <a:t>: It defines interactions and data exchange protocols with other NFs.</a:t>
            </a:r>
          </a:p>
          <a:p>
            <a:r>
              <a:rPr lang="en-US" sz="2000" b="1" dirty="0"/>
              <a:t>AI/ML Integration</a:t>
            </a:r>
            <a:r>
              <a:rPr lang="en-US" sz="2000" dirty="0"/>
              <a:t>: It integrates AI/ML algorithms for network performance optimization and service quality enhancement.</a:t>
            </a:r>
          </a:p>
        </p:txBody>
      </p:sp>
      <p:sp>
        <p:nvSpPr>
          <p:cNvPr id="4" name="TextBox 3">
            <a:extLst>
              <a:ext uri="{FF2B5EF4-FFF2-40B4-BE49-F238E27FC236}">
                <a16:creationId xmlns:a16="http://schemas.microsoft.com/office/drawing/2014/main" id="{1C49B9D3-CDFD-9398-87CD-59D10AE4258C}"/>
              </a:ext>
            </a:extLst>
          </p:cNvPr>
          <p:cNvSpPr txBox="1"/>
          <p:nvPr/>
        </p:nvSpPr>
        <p:spPr>
          <a:xfrm>
            <a:off x="1058238" y="6402994"/>
            <a:ext cx="9080243" cy="369332"/>
          </a:xfrm>
          <a:prstGeom prst="rect">
            <a:avLst/>
          </a:prstGeom>
          <a:noFill/>
        </p:spPr>
        <p:txBody>
          <a:bodyPr wrap="none" rtlCol="0">
            <a:spAutoFit/>
          </a:bodyPr>
          <a:lstStyle/>
          <a:p>
            <a:r>
              <a:rPr lang="en-US">
                <a:latin typeface="+mn-lt"/>
              </a:rPr>
              <a:t>*”Architecture </a:t>
            </a:r>
            <a:r>
              <a:rPr lang="en-US" dirty="0">
                <a:latin typeface="+mn-lt"/>
              </a:rPr>
              <a:t>enhancements for 5G System (5GS) to support network data analytics services”</a:t>
            </a:r>
          </a:p>
        </p:txBody>
      </p:sp>
    </p:spTree>
    <p:extLst>
      <p:ext uri="{BB962C8B-B14F-4D97-AF65-F5344CB8AC3E}">
        <p14:creationId xmlns:p14="http://schemas.microsoft.com/office/powerpoint/2010/main" val="2624989782"/>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DF6066-CD53-9730-05DB-B1CDED675C5F}"/>
              </a:ext>
            </a:extLst>
          </p:cNvPr>
          <p:cNvSpPr>
            <a:spLocks noGrp="1"/>
          </p:cNvSpPr>
          <p:nvPr>
            <p:ph type="title"/>
          </p:nvPr>
        </p:nvSpPr>
        <p:spPr/>
        <p:txBody>
          <a:bodyPr/>
          <a:lstStyle/>
          <a:p>
            <a:r>
              <a:rPr lang="en-US" sz="4000" dirty="0"/>
              <a:t>Current NWDAF Capabilities (R-18 TS 29.520*)</a:t>
            </a:r>
            <a:endParaRPr lang="en-US" dirty="0"/>
          </a:p>
        </p:txBody>
      </p:sp>
      <p:sp>
        <p:nvSpPr>
          <p:cNvPr id="3" name="Content Placeholder 2">
            <a:extLst>
              <a:ext uri="{FF2B5EF4-FFF2-40B4-BE49-F238E27FC236}">
                <a16:creationId xmlns:a16="http://schemas.microsoft.com/office/drawing/2014/main" id="{7533E15E-F0D4-8515-6A26-A16EE0F2144F}"/>
              </a:ext>
            </a:extLst>
          </p:cNvPr>
          <p:cNvSpPr>
            <a:spLocks noGrp="1"/>
          </p:cNvSpPr>
          <p:nvPr>
            <p:ph idx="1"/>
          </p:nvPr>
        </p:nvSpPr>
        <p:spPr/>
        <p:txBody>
          <a:bodyPr/>
          <a:lstStyle/>
          <a:p>
            <a:r>
              <a:rPr lang="en-US" sz="2800" dirty="0"/>
              <a:t>Defines the services (e.g., subscribe or request) offered by NWDAF as well as their corresponding application programming interfaces (APIs) to provide analytics information and ML models.</a:t>
            </a:r>
          </a:p>
          <a:p>
            <a:endParaRPr lang="en-US" sz="2800" dirty="0"/>
          </a:p>
          <a:p>
            <a:endParaRPr lang="en-US" dirty="0"/>
          </a:p>
        </p:txBody>
      </p:sp>
      <p:sp>
        <p:nvSpPr>
          <p:cNvPr id="4" name="TextBox 3">
            <a:extLst>
              <a:ext uri="{FF2B5EF4-FFF2-40B4-BE49-F238E27FC236}">
                <a16:creationId xmlns:a16="http://schemas.microsoft.com/office/drawing/2014/main" id="{520934F6-3542-3F96-210F-835442C4E79C}"/>
              </a:ext>
            </a:extLst>
          </p:cNvPr>
          <p:cNvSpPr txBox="1"/>
          <p:nvPr/>
        </p:nvSpPr>
        <p:spPr>
          <a:xfrm>
            <a:off x="1150706" y="6256962"/>
            <a:ext cx="5397119" cy="369332"/>
          </a:xfrm>
          <a:prstGeom prst="rect">
            <a:avLst/>
          </a:prstGeom>
          <a:noFill/>
        </p:spPr>
        <p:txBody>
          <a:bodyPr wrap="none" rtlCol="0">
            <a:spAutoFit/>
          </a:bodyPr>
          <a:lstStyle/>
          <a:p>
            <a:r>
              <a:rPr lang="en-US" dirty="0">
                <a:latin typeface="+mn-lt"/>
              </a:rPr>
              <a:t>*”5G System; Network Data Analytics Services; Stage 3”</a:t>
            </a:r>
          </a:p>
        </p:txBody>
      </p:sp>
    </p:spTree>
    <p:extLst>
      <p:ext uri="{BB962C8B-B14F-4D97-AF65-F5344CB8AC3E}">
        <p14:creationId xmlns:p14="http://schemas.microsoft.com/office/powerpoint/2010/main" val="3424683839"/>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821972-BA67-2660-F010-28EF07121AD9}"/>
              </a:ext>
            </a:extLst>
          </p:cNvPr>
          <p:cNvSpPr>
            <a:spLocks noGrp="1"/>
          </p:cNvSpPr>
          <p:nvPr>
            <p:ph type="title"/>
          </p:nvPr>
        </p:nvSpPr>
        <p:spPr/>
        <p:txBody>
          <a:bodyPr/>
          <a:lstStyle/>
          <a:p>
            <a:r>
              <a:rPr lang="en-US" sz="4000" dirty="0"/>
              <a:t>Current NWDAF Capabilities (R-18 TS 29.520*) (Cont</a:t>
            </a:r>
            <a:r>
              <a:rPr lang="en-US" dirty="0"/>
              <a:t>’d)</a:t>
            </a:r>
          </a:p>
        </p:txBody>
      </p:sp>
      <p:sp>
        <p:nvSpPr>
          <p:cNvPr id="3" name="Content Placeholder 2">
            <a:extLst>
              <a:ext uri="{FF2B5EF4-FFF2-40B4-BE49-F238E27FC236}">
                <a16:creationId xmlns:a16="http://schemas.microsoft.com/office/drawing/2014/main" id="{5ED4DF24-51E7-DAEB-D750-B0885C41B1C4}"/>
              </a:ext>
            </a:extLst>
          </p:cNvPr>
          <p:cNvSpPr>
            <a:spLocks noGrp="1"/>
          </p:cNvSpPr>
          <p:nvPr>
            <p:ph idx="1"/>
          </p:nvPr>
        </p:nvSpPr>
        <p:spPr/>
        <p:txBody>
          <a:bodyPr/>
          <a:lstStyle/>
          <a:p>
            <a:r>
              <a:rPr lang="en-US" sz="2000" dirty="0"/>
              <a:t>Analytics Information that can be collected:</a:t>
            </a:r>
          </a:p>
          <a:p>
            <a:pPr lvl="1"/>
            <a:r>
              <a:rPr lang="en-US" sz="1800" dirty="0"/>
              <a:t>Load level information of network slice instance</a:t>
            </a:r>
          </a:p>
          <a:p>
            <a:pPr lvl="1"/>
            <a:r>
              <a:rPr lang="en-US" sz="1800" dirty="0"/>
              <a:t>Service experience (</a:t>
            </a:r>
            <a:r>
              <a:rPr lang="it-IT" sz="1800" dirty="0"/>
              <a:t>per application, per UE or per slice)</a:t>
            </a:r>
            <a:endParaRPr lang="en-US" sz="1800" dirty="0"/>
          </a:p>
          <a:p>
            <a:pPr lvl="1"/>
            <a:r>
              <a:rPr lang="en-GB" sz="1800" dirty="0">
                <a:effectLst/>
                <a:ea typeface="SimSun" panose="02010600030101010101" pitchFamily="2" charset="-122"/>
              </a:rPr>
              <a:t>NF load for a specific NF or a list of NFs (</a:t>
            </a:r>
            <a:r>
              <a:rPr lang="en-US" sz="1800" dirty="0">
                <a:cs typeface="Calibri" panose="020F0502020204030204" pitchFamily="34" charset="0"/>
              </a:rPr>
              <a:t>to support future load prediction)</a:t>
            </a:r>
            <a:endParaRPr lang="en-US" sz="1800" dirty="0"/>
          </a:p>
          <a:p>
            <a:pPr lvl="1"/>
            <a:r>
              <a:rPr lang="en-US" sz="1800" dirty="0"/>
              <a:t>Network performance</a:t>
            </a:r>
          </a:p>
          <a:p>
            <a:pPr lvl="1"/>
            <a:r>
              <a:rPr lang="en-GB" sz="1800" dirty="0">
                <a:effectLst/>
                <a:ea typeface="SimSun" panose="02010600030101010101" pitchFamily="2" charset="-122"/>
              </a:rPr>
              <a:t>Expected behaviour information for a group of UEs or a specific UE</a:t>
            </a:r>
            <a:endParaRPr lang="en-US" sz="1800" dirty="0">
              <a:ea typeface="SimSun" panose="02010600030101010101" pitchFamily="2" charset="-122"/>
            </a:endParaRPr>
          </a:p>
          <a:p>
            <a:pPr lvl="1"/>
            <a:r>
              <a:rPr lang="en-GB" sz="1800" dirty="0">
                <a:effectLst/>
                <a:ea typeface="SimSun" panose="02010600030101010101" pitchFamily="2" charset="-122"/>
              </a:rPr>
              <a:t>Abnormal behaviour information for a group of UEs or a specific UE including u</a:t>
            </a:r>
            <a:r>
              <a:rPr lang="en-US" sz="1800" dirty="0" err="1">
                <a:effectLst/>
                <a:ea typeface="SimSun" panose="02010600030101010101" pitchFamily="2" charset="-122"/>
              </a:rPr>
              <a:t>nexpected</a:t>
            </a:r>
            <a:r>
              <a:rPr lang="en-US" sz="1800" dirty="0">
                <a:effectLst/>
                <a:ea typeface="SimSun" panose="02010600030101010101" pitchFamily="2" charset="-122"/>
              </a:rPr>
              <a:t> UE location; unexpected long-live/large rate flows; unexpected wakeup; suspicion of distributed denial of service (DDoS) attack; too frequent service access; unexpected radio link failures; and ping-ponging across neighboring cells</a:t>
            </a:r>
            <a:endParaRPr lang="en-US" sz="1800" dirty="0">
              <a:ea typeface="SimSun" panose="02010600030101010101" pitchFamily="2" charset="-122"/>
            </a:endParaRPr>
          </a:p>
          <a:p>
            <a:pPr lvl="1"/>
            <a:r>
              <a:rPr lang="en-GB" sz="1800" dirty="0">
                <a:effectLst/>
                <a:ea typeface="SimSun" panose="02010600030101010101" pitchFamily="2" charset="-122"/>
              </a:rPr>
              <a:t>Mobility related information for a group of UEs or a specific UE</a:t>
            </a:r>
            <a:endParaRPr lang="en-US" sz="1800" dirty="0">
              <a:ea typeface="SimSun" panose="02010600030101010101" pitchFamily="2" charset="-122"/>
            </a:endParaRPr>
          </a:p>
          <a:p>
            <a:pPr lvl="1"/>
            <a:r>
              <a:rPr lang="en-GB" sz="1800" dirty="0">
                <a:effectLst/>
                <a:ea typeface="SimSun" panose="02010600030101010101" pitchFamily="2" charset="-122"/>
              </a:rPr>
              <a:t>Communication pattern for a group of UEs or a specific UE (</a:t>
            </a:r>
            <a:r>
              <a:rPr lang="en-US" sz="1800" dirty="0"/>
              <a:t>to support mobility management, traffic routing, or QoS improvement)</a:t>
            </a:r>
            <a:endParaRPr lang="en-US" sz="1800" dirty="0">
              <a:ea typeface="SimSun" panose="02010600030101010101" pitchFamily="2" charset="-122"/>
            </a:endParaRPr>
          </a:p>
          <a:p>
            <a:pPr lvl="1"/>
            <a:r>
              <a:rPr lang="en-GB" sz="1800" dirty="0">
                <a:effectLst/>
                <a:ea typeface="SimSun" panose="02010600030101010101" pitchFamily="2" charset="-122"/>
              </a:rPr>
              <a:t>Congestion information of user data in a specific location</a:t>
            </a:r>
          </a:p>
          <a:p>
            <a:pPr lvl="1"/>
            <a:r>
              <a:rPr lang="en-GB" sz="1800" dirty="0">
                <a:effectLst/>
                <a:ea typeface="SimSun" panose="02010600030101010101" pitchFamily="2" charset="-122"/>
              </a:rPr>
              <a:t>QoS sustainability (for a certain area and time period, reports QoS change statistics or predicts the likelihood of a QoS change)</a:t>
            </a:r>
            <a:endParaRPr lang="en-US" sz="1800" dirty="0">
              <a:effectLst/>
              <a:ea typeface="SimSun" panose="02010600030101010101" pitchFamily="2" charset="-122"/>
            </a:endParaRPr>
          </a:p>
        </p:txBody>
      </p:sp>
    </p:spTree>
    <p:extLst>
      <p:ext uri="{BB962C8B-B14F-4D97-AF65-F5344CB8AC3E}">
        <p14:creationId xmlns:p14="http://schemas.microsoft.com/office/powerpoint/2010/main" val="3840119126"/>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C2377A-D03A-10D7-E512-BD81010A3FC5}"/>
              </a:ext>
            </a:extLst>
          </p:cNvPr>
          <p:cNvSpPr>
            <a:spLocks noGrp="1"/>
          </p:cNvSpPr>
          <p:nvPr>
            <p:ph type="title"/>
          </p:nvPr>
        </p:nvSpPr>
        <p:spPr>
          <a:xfrm>
            <a:off x="838200" y="365125"/>
            <a:ext cx="10515600" cy="1325563"/>
          </a:xfrm>
        </p:spPr>
        <p:txBody>
          <a:bodyPr>
            <a:normAutofit/>
          </a:bodyPr>
          <a:lstStyle/>
          <a:p>
            <a:r>
              <a:rPr lang="en-US" dirty="0"/>
              <a:t>Gap Analysis of NWDAF</a:t>
            </a:r>
          </a:p>
        </p:txBody>
      </p:sp>
      <p:sp>
        <p:nvSpPr>
          <p:cNvPr id="3" name="Content Placeholder 2">
            <a:extLst>
              <a:ext uri="{FF2B5EF4-FFF2-40B4-BE49-F238E27FC236}">
                <a16:creationId xmlns:a16="http://schemas.microsoft.com/office/drawing/2014/main" id="{B5257DAF-E1DE-A3D6-FA6D-E6BB1270BFB1}"/>
              </a:ext>
            </a:extLst>
          </p:cNvPr>
          <p:cNvSpPr>
            <a:spLocks noGrp="1"/>
          </p:cNvSpPr>
          <p:nvPr>
            <p:ph idx="1"/>
          </p:nvPr>
        </p:nvSpPr>
        <p:spPr>
          <a:xfrm>
            <a:off x="838200" y="1825625"/>
            <a:ext cx="10515600" cy="4351338"/>
          </a:xfrm>
        </p:spPr>
        <p:txBody>
          <a:bodyPr>
            <a:normAutofit lnSpcReduction="10000"/>
          </a:bodyPr>
          <a:lstStyle/>
          <a:p>
            <a:pPr>
              <a:spcBef>
                <a:spcPts val="0"/>
              </a:spcBef>
              <a:tabLst>
                <a:tab pos="457200" algn="l"/>
              </a:tabLst>
            </a:pPr>
            <a:r>
              <a:rPr lang="en-US" sz="2200" b="1" dirty="0">
                <a:effectLst/>
                <a:ea typeface="Times New Roman" panose="02020603050405020304" pitchFamily="18" charset="0"/>
                <a:cs typeface="Calibri" panose="020F0502020204030204" pitchFamily="34" charset="0"/>
              </a:rPr>
              <a:t>Focus on Threat Detection</a:t>
            </a:r>
            <a:r>
              <a:rPr lang="en-US" sz="2200" dirty="0">
                <a:effectLst/>
                <a:ea typeface="Times New Roman" panose="02020603050405020304" pitchFamily="18" charset="0"/>
              </a:rPr>
              <a:t>: While NWDAF provides </a:t>
            </a:r>
            <a:r>
              <a:rPr lang="en-US" sz="2200" dirty="0">
                <a:ea typeface="Times New Roman" panose="02020603050405020304" pitchFamily="18" charset="0"/>
              </a:rPr>
              <a:t>events, data and metrics to support </a:t>
            </a:r>
            <a:r>
              <a:rPr lang="en-US" sz="2200" dirty="0">
                <a:effectLst/>
                <a:ea typeface="Times New Roman" panose="02020603050405020304" pitchFamily="18" charset="0"/>
              </a:rPr>
              <a:t>data analytics for network optimization, there is a potential gap in its focus on threat detection and security-specific analytics.</a:t>
            </a:r>
            <a:endParaRPr lang="en-US" sz="2200" dirty="0">
              <a:effectLst/>
              <a:ea typeface="DengXian" panose="02010600030101010101" pitchFamily="2" charset="-122"/>
            </a:endParaRPr>
          </a:p>
          <a:p>
            <a:pPr>
              <a:spcBef>
                <a:spcPts val="0"/>
              </a:spcBef>
              <a:tabLst>
                <a:tab pos="457200" algn="l"/>
              </a:tabLst>
            </a:pPr>
            <a:r>
              <a:rPr lang="en-US" sz="2200" b="1" dirty="0">
                <a:effectLst/>
                <a:ea typeface="Times New Roman" panose="02020603050405020304" pitchFamily="18" charset="0"/>
                <a:cs typeface="Calibri" panose="020F0502020204030204" pitchFamily="34" charset="0"/>
              </a:rPr>
              <a:t>Specialized Data Handling for Threat Detection</a:t>
            </a:r>
            <a:r>
              <a:rPr lang="en-US" sz="2200" dirty="0">
                <a:effectLst/>
                <a:ea typeface="Times New Roman" panose="02020603050405020304" pitchFamily="18" charset="0"/>
              </a:rPr>
              <a:t>: While NWDAF handles a variety of network data, it may require enhancements in securely managing data related to threats and intelligence.</a:t>
            </a:r>
          </a:p>
          <a:p>
            <a:pPr>
              <a:spcBef>
                <a:spcPts val="0"/>
              </a:spcBef>
              <a:tabLst>
                <a:tab pos="457200" algn="l"/>
              </a:tabLst>
            </a:pPr>
            <a:r>
              <a:rPr lang="en-US" sz="2200" b="1" dirty="0">
                <a:effectLst/>
                <a:ea typeface="Times New Roman" panose="02020603050405020304" pitchFamily="18" charset="0"/>
                <a:cs typeface="Calibri" panose="020F0502020204030204" pitchFamily="34" charset="0"/>
              </a:rPr>
              <a:t>Dynamic Threat Mitigation</a:t>
            </a:r>
            <a:r>
              <a:rPr lang="en-US" sz="2200" dirty="0">
                <a:effectLst/>
                <a:ea typeface="Times New Roman" panose="02020603050405020304" pitchFamily="18" charset="0"/>
              </a:rPr>
              <a:t>: NWDAF’s architecture may not currently support dynamic network adjustments </a:t>
            </a:r>
            <a:r>
              <a:rPr lang="en-US" sz="2200" dirty="0">
                <a:ea typeface="Times New Roman" panose="02020603050405020304" pitchFamily="18" charset="0"/>
              </a:rPr>
              <a:t>as mitigation </a:t>
            </a:r>
            <a:r>
              <a:rPr lang="en-US" sz="2200" dirty="0">
                <a:effectLst/>
                <a:ea typeface="Times New Roman" panose="02020603050405020304" pitchFamily="18" charset="0"/>
              </a:rPr>
              <a:t>in real-time in response to threats.</a:t>
            </a:r>
            <a:endParaRPr lang="en-US" sz="2200" dirty="0">
              <a:effectLst/>
              <a:ea typeface="DengXian" panose="02010600030101010101" pitchFamily="2" charset="-122"/>
            </a:endParaRPr>
          </a:p>
          <a:p>
            <a:pPr>
              <a:spcBef>
                <a:spcPts val="0"/>
              </a:spcBef>
              <a:tabLst>
                <a:tab pos="457200" algn="l"/>
              </a:tabLst>
            </a:pPr>
            <a:r>
              <a:rPr lang="en-US" sz="2200" b="1" dirty="0">
                <a:effectLst/>
                <a:ea typeface="Times New Roman" panose="02020603050405020304" pitchFamily="18" charset="0"/>
                <a:cs typeface="Calibri" panose="020F0502020204030204" pitchFamily="34" charset="0"/>
              </a:rPr>
              <a:t>Threat Detection Specific AI/ML Models</a:t>
            </a:r>
            <a:r>
              <a:rPr lang="en-US" sz="2200" dirty="0">
                <a:effectLst/>
                <a:ea typeface="Times New Roman" panose="02020603050405020304" pitchFamily="18" charset="0"/>
              </a:rPr>
              <a:t>: There is likely a gap in NWDAF's existing AI/ML models, which may be more oriented towards performance optimization than threat detection.</a:t>
            </a:r>
            <a:endParaRPr lang="en-US" sz="2200" dirty="0">
              <a:effectLst/>
              <a:ea typeface="DengXian" panose="02010600030101010101" pitchFamily="2" charset="-122"/>
            </a:endParaRPr>
          </a:p>
          <a:p>
            <a:pPr>
              <a:spcBef>
                <a:spcPts val="0"/>
              </a:spcBef>
              <a:tabLst>
                <a:tab pos="457200" algn="l"/>
              </a:tabLst>
            </a:pPr>
            <a:r>
              <a:rPr lang="en-US" sz="2200" b="1" dirty="0">
                <a:ea typeface="DengXian" panose="02010600030101010101" pitchFamily="2" charset="-122"/>
              </a:rPr>
              <a:t>Extended Capability: </a:t>
            </a:r>
            <a:r>
              <a:rPr lang="en-US" sz="2200" dirty="0">
                <a:ea typeface="DengXian" panose="02010600030101010101" pitchFamily="2" charset="-122"/>
              </a:rPr>
              <a:t> Compared to </a:t>
            </a:r>
            <a:r>
              <a:rPr lang="en-US" sz="2200">
                <a:ea typeface="DengXian" panose="02010600030101010101" pitchFamily="2" charset="-122"/>
              </a:rPr>
              <a:t>NWDAF only </a:t>
            </a:r>
            <a:r>
              <a:rPr lang="en-US" sz="2200" dirty="0">
                <a:ea typeface="DengXian" panose="02010600030101010101" pitchFamily="2" charset="-122"/>
              </a:rPr>
              <a:t>addressing the 5GC, BASIL has extended capability for all stratums of the network, including Radio Access Networks (RANs). </a:t>
            </a:r>
            <a:endParaRPr lang="en-US" sz="2200" dirty="0">
              <a:effectLst/>
              <a:ea typeface="DengXian" panose="02010600030101010101" pitchFamily="2" charset="-122"/>
            </a:endParaRPr>
          </a:p>
          <a:p>
            <a:pPr>
              <a:spcBef>
                <a:spcPts val="0"/>
              </a:spcBef>
              <a:tabLst>
                <a:tab pos="457200" algn="l"/>
              </a:tabLst>
            </a:pPr>
            <a:r>
              <a:rPr lang="en-US" sz="2200" b="1" dirty="0">
                <a:ea typeface="DengXian" panose="02010600030101010101" pitchFamily="2" charset="-122"/>
              </a:rPr>
              <a:t>Enhanced Resilience</a:t>
            </a:r>
            <a:r>
              <a:rPr lang="en-US" sz="2200" dirty="0">
                <a:ea typeface="DengXian" panose="02010600030101010101" pitchFamily="2" charset="-122"/>
              </a:rPr>
              <a:t>: NWDAF did not mention resilience while BASIL also provides mechanisms to enhance resilience for both 5GC and RAN autonomously.</a:t>
            </a:r>
            <a:endParaRPr lang="en-US" sz="2200" dirty="0">
              <a:effectLst/>
              <a:ea typeface="DengXian" panose="02010600030101010101" pitchFamily="2" charset="-122"/>
            </a:endParaRPr>
          </a:p>
          <a:p>
            <a:endParaRPr lang="en-US" sz="2200" dirty="0"/>
          </a:p>
        </p:txBody>
      </p:sp>
    </p:spTree>
    <p:extLst>
      <p:ext uri="{BB962C8B-B14F-4D97-AF65-F5344CB8AC3E}">
        <p14:creationId xmlns:p14="http://schemas.microsoft.com/office/powerpoint/2010/main" val="420040060"/>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D4BC46-C61E-491C-D72A-CC2898B899A2}"/>
              </a:ext>
            </a:extLst>
          </p:cNvPr>
          <p:cNvSpPr>
            <a:spLocks noGrp="1"/>
          </p:cNvSpPr>
          <p:nvPr>
            <p:ph type="title"/>
          </p:nvPr>
        </p:nvSpPr>
        <p:spPr/>
        <p:txBody>
          <a:bodyPr/>
          <a:lstStyle/>
          <a:p>
            <a:r>
              <a:rPr lang="en-US" dirty="0"/>
              <a:t>Next Steps</a:t>
            </a:r>
          </a:p>
        </p:txBody>
      </p:sp>
      <p:sp>
        <p:nvSpPr>
          <p:cNvPr id="3" name="Content Placeholder 2">
            <a:extLst>
              <a:ext uri="{FF2B5EF4-FFF2-40B4-BE49-F238E27FC236}">
                <a16:creationId xmlns:a16="http://schemas.microsoft.com/office/drawing/2014/main" id="{258565AE-1607-9D6A-0813-3952EE9DFBA9}"/>
              </a:ext>
            </a:extLst>
          </p:cNvPr>
          <p:cNvSpPr>
            <a:spLocks noGrp="1"/>
          </p:cNvSpPr>
          <p:nvPr>
            <p:ph idx="1"/>
          </p:nvPr>
        </p:nvSpPr>
        <p:spPr/>
        <p:txBody>
          <a:bodyPr/>
          <a:lstStyle/>
          <a:p>
            <a:r>
              <a:rPr lang="en-US" dirty="0"/>
              <a:t>Plan to submit contributions for the gaps identified as part of key </a:t>
            </a:r>
            <a:r>
              <a:rPr lang="en-US"/>
              <a:t>issues in </a:t>
            </a:r>
            <a:r>
              <a:rPr lang="en-US" dirty="0"/>
              <a:t>R-19 SID “Core Network Enhanced Support for Artificial Intelligence (AI)/Machine Learning (ML)”.</a:t>
            </a:r>
          </a:p>
        </p:txBody>
      </p:sp>
    </p:spTree>
    <p:extLst>
      <p:ext uri="{BB962C8B-B14F-4D97-AF65-F5344CB8AC3E}">
        <p14:creationId xmlns:p14="http://schemas.microsoft.com/office/powerpoint/2010/main" val="4110125663"/>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7736</TotalTime>
  <Words>897</Words>
  <Application>Microsoft Office PowerPoint</Application>
  <PresentationFormat>Widescreen</PresentationFormat>
  <Paragraphs>52</Paragraphs>
  <Slides>8</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Arial </vt:lpstr>
      <vt:lpstr>Arial</vt:lpstr>
      <vt:lpstr>Calibri</vt:lpstr>
      <vt:lpstr>Calibri Light</vt:lpstr>
      <vt:lpstr>Times New Roman</vt:lpstr>
      <vt:lpstr>Office Theme</vt:lpstr>
      <vt:lpstr>beyond 5g ai-Enabled Security and Resilience (BASIL) framework</vt:lpstr>
      <vt:lpstr>What are the issues within 5G “Security”?</vt:lpstr>
      <vt:lpstr>Beyond 5G AI-Enabled Security and Resilience (BASIL) Framework</vt:lpstr>
      <vt:lpstr>Current NWDAF Capabilities (R-18 TS 23.288*)</vt:lpstr>
      <vt:lpstr>Current NWDAF Capabilities (R-18 TS 29.520*)</vt:lpstr>
      <vt:lpstr>Current NWDAF Capabilities (R-18 TS 29.520*) (Cont’d)</vt:lpstr>
      <vt:lpstr>Gap Analysis of NWDAF</vt:lpstr>
      <vt:lpstr>Next Steps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Sun, Robert</cp:lastModifiedBy>
  <cp:revision>860</cp:revision>
  <dcterms:created xsi:type="dcterms:W3CDTF">2010-02-05T13:52:04Z</dcterms:created>
  <dcterms:modified xsi:type="dcterms:W3CDTF">2024-01-12T15:39:13Z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MSIP_Label_dad3be33-4108-4738-9e07-d8656a181486_Enabled">
    <vt:lpwstr>true</vt:lpwstr>
  </property>
  <property fmtid="{D5CDD505-2E9C-101B-9397-08002B2CF9AE}" pid="4" name="MSIP_Label_dad3be33-4108-4738-9e07-d8656a181486_SetDate">
    <vt:lpwstr>2023-12-18T18:19:55Z</vt:lpwstr>
  </property>
  <property fmtid="{D5CDD505-2E9C-101B-9397-08002B2CF9AE}" pid="5" name="MSIP_Label_dad3be33-4108-4738-9e07-d8656a181486_Method">
    <vt:lpwstr>Privileged</vt:lpwstr>
  </property>
  <property fmtid="{D5CDD505-2E9C-101B-9397-08002B2CF9AE}" pid="6" name="MSIP_Label_dad3be33-4108-4738-9e07-d8656a181486_Name">
    <vt:lpwstr>Public No Visual Label</vt:lpwstr>
  </property>
  <property fmtid="{D5CDD505-2E9C-101B-9397-08002B2CF9AE}" pid="7" name="MSIP_Label_dad3be33-4108-4738-9e07-d8656a181486_SiteId">
    <vt:lpwstr>945c199a-83a2-4e80-9f8c-5a91be5752dd</vt:lpwstr>
  </property>
  <property fmtid="{D5CDD505-2E9C-101B-9397-08002B2CF9AE}" pid="8" name="MSIP_Label_dad3be33-4108-4738-9e07-d8656a181486_ActionId">
    <vt:lpwstr>16afc10f-25d1-4017-bacc-bbc05f5e92cf</vt:lpwstr>
  </property>
  <property fmtid="{D5CDD505-2E9C-101B-9397-08002B2CF9AE}" pid="9" name="MSIP_Label_dad3be33-4108-4738-9e07-d8656a181486_ContentBits">
    <vt:lpwstr>0</vt:lpwstr>
  </property>
</Properties>
</file>